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9" r:id="rId6"/>
    <p:sldId id="270" r:id="rId7"/>
    <p:sldId id="272" r:id="rId8"/>
    <p:sldId id="273" r:id="rId9"/>
    <p:sldId id="274" r:id="rId10"/>
    <p:sldId id="275" r:id="rId11"/>
    <p:sldId id="276" r:id="rId12"/>
    <p:sldId id="278" r:id="rId13"/>
    <p:sldId id="277" r:id="rId14"/>
    <p:sldId id="279" r:id="rId15"/>
    <p:sldId id="280" r:id="rId16"/>
    <p:sldId id="281" r:id="rId17"/>
    <p:sldId id="282" r:id="rId18"/>
    <p:sldId id="283" r:id="rId19"/>
    <p:sldId id="284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474AD"/>
    <a:srgbClr val="2F6F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-97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BDB01-8784-4A8C-A1BD-03E3817AEA22}" type="datetimeFigureOut">
              <a:rPr lang="ko-KR" altLang="en-US" smtClean="0"/>
              <a:t>2018-08-06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47EB3-4AC0-4FDF-B316-58C6493069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634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7A741-B3B1-46B6-96AD-36F800C23E4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12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7A741-B3B1-46B6-96AD-36F800C23E4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48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7A741-B3B1-46B6-96AD-36F800C23E4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48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7A741-B3B1-46B6-96AD-36F800C23E4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48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7A741-B3B1-46B6-96AD-36F800C23E4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48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7A741-B3B1-46B6-96AD-36F800C23E4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48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7A741-B3B1-46B6-96AD-36F800C23E4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002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7A741-B3B1-46B6-96AD-36F800C23E4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96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7A741-B3B1-46B6-96AD-36F800C23E4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507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7A741-B3B1-46B6-96AD-36F800C23E4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144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7A741-B3B1-46B6-96AD-36F800C23E4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659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7A741-B3B1-46B6-96AD-36F800C23E4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319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7A741-B3B1-46B6-96AD-36F800C23E4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48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B7A741-B3B1-46B6-96AD-36F800C23E4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48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74F6E-0B75-48F7-924F-D82536D796C5}" type="datetimeFigureOut">
              <a:rPr lang="ko-KR" altLang="en-US" smtClean="0"/>
              <a:t>2018-08-06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3B4B5-1D67-457C-8751-5F2A1EF78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24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74F6E-0B75-48F7-924F-D82536D796C5}" type="datetimeFigureOut">
              <a:rPr lang="ko-KR" altLang="en-US" smtClean="0"/>
              <a:t>2018-08-06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3B4B5-1D67-457C-8751-5F2A1EF78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780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74F6E-0B75-48F7-924F-D82536D796C5}" type="datetimeFigureOut">
              <a:rPr lang="ko-KR" altLang="en-US" smtClean="0"/>
              <a:t>2018-08-06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3B4B5-1D67-457C-8751-5F2A1EF78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322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74F6E-0B75-48F7-924F-D82536D796C5}" type="datetimeFigureOut">
              <a:rPr lang="ko-KR" altLang="en-US" smtClean="0"/>
              <a:t>2018-08-06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3B4B5-1D67-457C-8751-5F2A1EF78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79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74F6E-0B75-48F7-924F-D82536D796C5}" type="datetimeFigureOut">
              <a:rPr lang="ko-KR" altLang="en-US" smtClean="0"/>
              <a:t>2018-08-06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3B4B5-1D67-457C-8751-5F2A1EF78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258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74F6E-0B75-48F7-924F-D82536D796C5}" type="datetimeFigureOut">
              <a:rPr lang="ko-KR" altLang="en-US" smtClean="0"/>
              <a:t>2018-08-06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3B4B5-1D67-457C-8751-5F2A1EF78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751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74F6E-0B75-48F7-924F-D82536D796C5}" type="datetimeFigureOut">
              <a:rPr lang="ko-KR" altLang="en-US" smtClean="0"/>
              <a:t>2018-08-06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3B4B5-1D67-457C-8751-5F2A1EF78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484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74F6E-0B75-48F7-924F-D82536D796C5}" type="datetimeFigureOut">
              <a:rPr lang="ko-KR" altLang="en-US" smtClean="0"/>
              <a:t>2018-08-06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3B4B5-1D67-457C-8751-5F2A1EF78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527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74F6E-0B75-48F7-924F-D82536D796C5}" type="datetimeFigureOut">
              <a:rPr lang="ko-KR" altLang="en-US" smtClean="0"/>
              <a:t>2018-08-06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3B4B5-1D67-457C-8751-5F2A1EF78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472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74F6E-0B75-48F7-924F-D82536D796C5}" type="datetimeFigureOut">
              <a:rPr lang="ko-KR" altLang="en-US" smtClean="0"/>
              <a:t>2018-08-06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3B4B5-1D67-457C-8751-5F2A1EF78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68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74F6E-0B75-48F7-924F-D82536D796C5}" type="datetimeFigureOut">
              <a:rPr lang="ko-KR" altLang="en-US" smtClean="0"/>
              <a:t>2018-08-06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3B4B5-1D67-457C-8751-5F2A1EF78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447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74F6E-0B75-48F7-924F-D82536D796C5}" type="datetimeFigureOut">
              <a:rPr lang="ko-KR" altLang="en-US" smtClean="0"/>
              <a:t>2018-08-06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3B4B5-1D67-457C-8751-5F2A1EF78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348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19082" y="1859340"/>
            <a:ext cx="63058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Using the features from </a:t>
            </a:r>
            <a:r>
              <a:rPr lang="en-US" altLang="ko-KR" sz="3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infoGAN</a:t>
            </a:r>
            <a:r>
              <a:rPr lang="en-US" altLang="ko-KR" sz="3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for discriminative 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0190" y="4071257"/>
            <a:ext cx="2334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2018.08.03</a:t>
            </a:r>
          </a:p>
          <a:p>
            <a:pPr algn="r"/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신동진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5516" y="518944"/>
            <a:ext cx="8712968" cy="615041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9144000" cy="518944"/>
          </a:xfrm>
          <a:prstGeom prst="rect">
            <a:avLst/>
          </a:prstGeom>
          <a:solidFill>
            <a:srgbClr val="347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518944"/>
            <a:ext cx="215516" cy="6339056"/>
          </a:xfrm>
          <a:prstGeom prst="rect">
            <a:avLst/>
          </a:prstGeom>
          <a:solidFill>
            <a:srgbClr val="347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928484" y="518944"/>
            <a:ext cx="215516" cy="6339056"/>
          </a:xfrm>
          <a:prstGeom prst="rect">
            <a:avLst/>
          </a:prstGeom>
          <a:solidFill>
            <a:srgbClr val="347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6669358"/>
            <a:ext cx="9144000" cy="188642"/>
          </a:xfrm>
          <a:prstGeom prst="rect">
            <a:avLst/>
          </a:prstGeom>
          <a:solidFill>
            <a:srgbClr val="347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80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79512" y="518944"/>
            <a:ext cx="8712968" cy="615041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3661" y="644438"/>
            <a:ext cx="243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L" panose="02020603020101020101" pitchFamily="18" charset="-127"/>
                <a:ea typeface="서울남산체 L" panose="02020603020101020101" pitchFamily="18" charset="-127"/>
              </a:rPr>
              <a:t>02 </a:t>
            </a:r>
            <a:r>
              <a:rPr lang="en-US" altLang="ko-KR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infoGANs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(cont’d)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5198"/>
              </a:solidFill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62446" y="1489166"/>
                <a:ext cx="7765267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In </a:t>
                </a:r>
                <a:r>
                  <a:rPr lang="en-US" altLang="ko-KR" dirty="0" err="1" smtClean="0"/>
                  <a:t>infoGANs</a:t>
                </a:r>
                <a:r>
                  <a:rPr lang="en-US" altLang="ko-KR" dirty="0" smtClean="0"/>
                  <a:t>, the mutual information term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 is maximized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ko-KR" dirty="0" smtClean="0"/>
                  <a:t> means random noise(not critical) and latent code(critical) </a:t>
                </a:r>
                <a:r>
                  <a:rPr lang="en-US" altLang="ko-KR" dirty="0" err="1" smtClean="0"/>
                  <a:t>repectively</a:t>
                </a:r>
                <a:endParaRPr lang="en-US" altLang="ko-KR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The term is hard to maximize directly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We can obtain a lower bound of it by defining distribution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 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to approximate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46" y="1489166"/>
                <a:ext cx="7765267" cy="1477328"/>
              </a:xfrm>
              <a:prstGeom prst="rect">
                <a:avLst/>
              </a:prstGeom>
              <a:blipFill>
                <a:blip r:embed="rId3"/>
                <a:stretch>
                  <a:fillRect l="-471" t="-2058" b="-53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3594151"/>
            <a:ext cx="7296150" cy="1657350"/>
          </a:xfrm>
          <a:prstGeom prst="rect">
            <a:avLst/>
          </a:prstGeom>
        </p:spPr>
      </p:pic>
      <p:grpSp>
        <p:nvGrpSpPr>
          <p:cNvPr id="9" name="그룹 24"/>
          <p:cNvGrpSpPr/>
          <p:nvPr/>
        </p:nvGrpSpPr>
        <p:grpSpPr>
          <a:xfrm>
            <a:off x="1961490" y="289851"/>
            <a:ext cx="1781978" cy="253916"/>
            <a:chOff x="3779912" y="279792"/>
            <a:chExt cx="1512168" cy="253916"/>
          </a:xfrm>
        </p:grpSpPr>
        <p:sp>
          <p:nvSpPr>
            <p:cNvPr id="10" name="양쪽 모서리가 둥근 사각형 9"/>
            <p:cNvSpPr/>
            <p:nvPr/>
          </p:nvSpPr>
          <p:spPr>
            <a:xfrm>
              <a:off x="3779912" y="313606"/>
              <a:ext cx="1512168" cy="1862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15198"/>
            </a:solidFill>
            <a:ln>
              <a:solidFill>
                <a:srgbClr val="0151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남산체 L" panose="02020603020101020101" pitchFamily="18" charset="-127"/>
                <a:ea typeface="서울남산체 L" panose="0202060302010102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66716" y="279792"/>
              <a:ext cx="6681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서울남산체 L" panose="02020603020101020101" pitchFamily="18" charset="-127"/>
                  <a:ea typeface="서울남산체 L" panose="02020603020101020101" pitchFamily="18" charset="-127"/>
                </a:rPr>
                <a:t>infoGANs</a:t>
              </a:r>
              <a:endPara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서울남산체 L" panose="02020603020101020101" pitchFamily="18" charset="-127"/>
                <a:ea typeface="서울남산체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10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79512" y="518944"/>
            <a:ext cx="8712968" cy="615041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3661" y="644438"/>
            <a:ext cx="2438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L" panose="02020603020101020101" pitchFamily="18" charset="-127"/>
                <a:ea typeface="서울남산체 L" panose="02020603020101020101" pitchFamily="18" charset="-127"/>
              </a:rPr>
              <a:t>02 </a:t>
            </a:r>
            <a:r>
              <a:rPr lang="en-US" altLang="ko-KR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infoGANs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(cont’d)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5198"/>
              </a:solidFill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376831" y="1550120"/>
            <a:ext cx="5421072" cy="3039295"/>
          </a:xfrm>
          <a:prstGeom prst="roundRect">
            <a:avLst>
              <a:gd name="adj" fmla="val 9173"/>
            </a:avLst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70844" y="2521477"/>
            <a:ext cx="4745100" cy="2067939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모서리가 둥근 직사각형 10"/>
              <p:cNvSpPr/>
              <p:nvPr/>
            </p:nvSpPr>
            <p:spPr>
              <a:xfrm>
                <a:off x="3455409" y="1653315"/>
                <a:ext cx="1452785" cy="83748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모서리가 둥근 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409" y="1653315"/>
                <a:ext cx="1452785" cy="83748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모서리가 둥근 직사각형 11"/>
              <p:cNvSpPr/>
              <p:nvPr/>
            </p:nvSpPr>
            <p:spPr>
              <a:xfrm>
                <a:off x="5494645" y="2250584"/>
                <a:ext cx="1452785" cy="837486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𝑑𝑖𝑠𝑐𝑟𝑖𝑚𝑖𝑛𝑎𝑡𝑜𝑟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2" name="모서리가 둥근 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645" y="2250584"/>
                <a:ext cx="1452785" cy="837486"/>
              </a:xfrm>
              <a:prstGeom prst="roundRect">
                <a:avLst/>
              </a:prstGeom>
              <a:blipFill>
                <a:blip r:embed="rId4"/>
                <a:stretch>
                  <a:fillRect l="-4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모서리가 둥근 직사각형 13"/>
              <p:cNvSpPr/>
              <p:nvPr/>
            </p:nvSpPr>
            <p:spPr>
              <a:xfrm>
                <a:off x="7426132" y="2250584"/>
                <a:ext cx="1310963" cy="83748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4" name="모서리가 둥근 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132" y="2250584"/>
                <a:ext cx="1310963" cy="83748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오른쪽 화살표 15"/>
          <p:cNvSpPr/>
          <p:nvPr/>
        </p:nvSpPr>
        <p:spPr>
          <a:xfrm>
            <a:off x="6998276" y="2524047"/>
            <a:ext cx="377010" cy="290557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2560549">
            <a:off x="4910573" y="2208044"/>
            <a:ext cx="617231" cy="290557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모서리가 둥근 직사각형 17"/>
              <p:cNvSpPr/>
              <p:nvPr/>
            </p:nvSpPr>
            <p:spPr>
              <a:xfrm>
                <a:off x="1896198" y="2752718"/>
                <a:ext cx="1080509" cy="837486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𝑔𝑒𝑛𝑒𝑟𝑎𝑡𝑜𝑟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8" name="모서리가 둥근 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198" y="2752718"/>
                <a:ext cx="1080509" cy="837486"/>
              </a:xfrm>
              <a:prstGeom prst="roundRect">
                <a:avLst/>
              </a:prstGeom>
              <a:blipFill>
                <a:blip r:embed="rId6"/>
                <a:stretch>
                  <a:fillRect l="-2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모서리가 둥근 직사각형 18"/>
              <p:cNvSpPr/>
              <p:nvPr/>
            </p:nvSpPr>
            <p:spPr>
              <a:xfrm>
                <a:off x="3455409" y="2752720"/>
                <a:ext cx="1452785" cy="83748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9" name="모서리가 둥근 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409" y="2752720"/>
                <a:ext cx="1452785" cy="83748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오른쪽 화살표 19"/>
          <p:cNvSpPr/>
          <p:nvPr/>
        </p:nvSpPr>
        <p:spPr>
          <a:xfrm>
            <a:off x="3027815" y="3026183"/>
            <a:ext cx="376748" cy="290557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8761360">
            <a:off x="4918358" y="2830712"/>
            <a:ext cx="617231" cy="290557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1468342" y="3033407"/>
            <a:ext cx="376748" cy="290557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모서리가 둥근 직사각형 22"/>
              <p:cNvSpPr/>
              <p:nvPr/>
            </p:nvSpPr>
            <p:spPr>
              <a:xfrm>
                <a:off x="333554" y="2752718"/>
                <a:ext cx="1080509" cy="83748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3" name="모서리가 둥근 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54" y="2752718"/>
                <a:ext cx="1080509" cy="83748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모서리가 둥근 직사각형 23"/>
          <p:cNvSpPr/>
          <p:nvPr/>
        </p:nvSpPr>
        <p:spPr>
          <a:xfrm>
            <a:off x="873808" y="2366503"/>
            <a:ext cx="1778542" cy="30995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GENERATOR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621975" y="1667410"/>
            <a:ext cx="1881463" cy="30995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DISCRIMINATOR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모서리가 둥근 직사각형 27"/>
              <p:cNvSpPr/>
              <p:nvPr/>
            </p:nvSpPr>
            <p:spPr>
              <a:xfrm>
                <a:off x="342218" y="3620880"/>
                <a:ext cx="1080509" cy="83748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8" name="모서리가 둥근 직사각형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8" y="3620880"/>
                <a:ext cx="1080509" cy="83748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오른쪽 화살표 28"/>
          <p:cNvSpPr/>
          <p:nvPr/>
        </p:nvSpPr>
        <p:spPr>
          <a:xfrm rot="18761360">
            <a:off x="1390372" y="3676166"/>
            <a:ext cx="617231" cy="290557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모서리가 둥근 직사각형 30"/>
              <p:cNvSpPr/>
              <p:nvPr/>
            </p:nvSpPr>
            <p:spPr>
              <a:xfrm>
                <a:off x="7426132" y="3171461"/>
                <a:ext cx="1310963" cy="83748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1" name="모서리가 둥근 직사각형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132" y="3171461"/>
                <a:ext cx="1310963" cy="83748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오른쪽 화살표 31"/>
          <p:cNvSpPr/>
          <p:nvPr/>
        </p:nvSpPr>
        <p:spPr>
          <a:xfrm rot="2560549">
            <a:off x="6871789" y="3204133"/>
            <a:ext cx="617231" cy="290557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>
            <a:endCxn id="28" idx="2"/>
          </p:cNvCxnSpPr>
          <p:nvPr/>
        </p:nvCxnSpPr>
        <p:spPr>
          <a:xfrm rot="10800000" flipV="1">
            <a:off x="882473" y="4008946"/>
            <a:ext cx="7199140" cy="449420"/>
          </a:xfrm>
          <a:prstGeom prst="bentConnector4">
            <a:avLst>
              <a:gd name="adj1" fmla="val -82"/>
              <a:gd name="adj2" fmla="val 34464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24"/>
          <p:cNvGrpSpPr/>
          <p:nvPr/>
        </p:nvGrpSpPr>
        <p:grpSpPr>
          <a:xfrm>
            <a:off x="1961490" y="289851"/>
            <a:ext cx="1781978" cy="253916"/>
            <a:chOff x="3779912" y="279792"/>
            <a:chExt cx="1512168" cy="253916"/>
          </a:xfrm>
        </p:grpSpPr>
        <p:sp>
          <p:nvSpPr>
            <p:cNvPr id="37" name="양쪽 모서리가 둥근 사각형 36"/>
            <p:cNvSpPr/>
            <p:nvPr/>
          </p:nvSpPr>
          <p:spPr>
            <a:xfrm>
              <a:off x="3779912" y="313606"/>
              <a:ext cx="1512168" cy="1862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15198"/>
            </a:solidFill>
            <a:ln>
              <a:solidFill>
                <a:srgbClr val="0151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남산체 L" panose="02020603020101020101" pitchFamily="18" charset="-127"/>
                <a:ea typeface="서울남산체 L" panose="02020603020101020101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166716" y="279792"/>
              <a:ext cx="6681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서울남산체 L" panose="02020603020101020101" pitchFamily="18" charset="-127"/>
                  <a:ea typeface="서울남산체 L" panose="02020603020101020101" pitchFamily="18" charset="-127"/>
                </a:rPr>
                <a:t>infoGANs</a:t>
              </a:r>
              <a:endPara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서울남산체 L" panose="02020603020101020101" pitchFamily="18" charset="-127"/>
                <a:ea typeface="서울남산체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49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800724" y="2636168"/>
            <a:ext cx="2376264" cy="144016"/>
          </a:xfrm>
          <a:prstGeom prst="rect">
            <a:avLst/>
          </a:prstGeom>
          <a:solidFill>
            <a:srgbClr val="015198"/>
          </a:solidFill>
          <a:ln>
            <a:solidFill>
              <a:srgbClr val="0151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6016" y="4066942"/>
            <a:ext cx="147027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03</a:t>
            </a:r>
            <a:endParaRPr lang="ko-KR" altLang="en-US" sz="8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5198"/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59850" y="2693467"/>
            <a:ext cx="446019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Comparison of</a:t>
            </a:r>
            <a:br>
              <a:rPr lang="en-US" altLang="ko-KR" sz="4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</a:br>
            <a:r>
              <a:rPr lang="en-US" altLang="ko-KR" sz="4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learned features</a:t>
            </a:r>
            <a:endParaRPr lang="ko-KR" altLang="en-US" sz="4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5198"/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0" y="0"/>
            <a:ext cx="9158436" cy="2708176"/>
            <a:chOff x="0" y="0"/>
            <a:chExt cx="9158436" cy="2708176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4800724" y="2692028"/>
              <a:ext cx="4357712" cy="0"/>
            </a:xfrm>
            <a:prstGeom prst="line">
              <a:avLst/>
            </a:prstGeom>
            <a:ln>
              <a:solidFill>
                <a:srgbClr val="0151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0" y="0"/>
              <a:ext cx="4800724" cy="2708176"/>
            </a:xfrm>
            <a:prstGeom prst="line">
              <a:avLst/>
            </a:prstGeom>
            <a:ln>
              <a:solidFill>
                <a:srgbClr val="0151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09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동찌니폴더\MNIST_infoGAN_by_epochs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724" y="516624"/>
            <a:ext cx="3429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79512" y="518944"/>
            <a:ext cx="8712968" cy="615041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3661" y="644438"/>
            <a:ext cx="3762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L" panose="02020603020101020101" pitchFamily="18" charset="-127"/>
                <a:ea typeface="서울남산체 L" panose="02020603020101020101" pitchFamily="18" charset="-127"/>
              </a:rPr>
              <a:t>03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Comparison of learned features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5198"/>
              </a:solidFill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</p:txBody>
      </p:sp>
      <p:grpSp>
        <p:nvGrpSpPr>
          <p:cNvPr id="35" name="그룹 24"/>
          <p:cNvGrpSpPr/>
          <p:nvPr/>
        </p:nvGrpSpPr>
        <p:grpSpPr>
          <a:xfrm>
            <a:off x="3743468" y="323448"/>
            <a:ext cx="1781978" cy="215444"/>
            <a:chOff x="3779912" y="306718"/>
            <a:chExt cx="1512168" cy="215444"/>
          </a:xfrm>
        </p:grpSpPr>
        <p:sp>
          <p:nvSpPr>
            <p:cNvPr id="36" name="양쪽 모서리가 둥근 사각형 35"/>
            <p:cNvSpPr/>
            <p:nvPr/>
          </p:nvSpPr>
          <p:spPr>
            <a:xfrm>
              <a:off x="3779912" y="313606"/>
              <a:ext cx="1512168" cy="1862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15198"/>
            </a:solidFill>
            <a:ln>
              <a:solidFill>
                <a:srgbClr val="0151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남산체 L" panose="02020603020101020101" pitchFamily="18" charset="-127"/>
                <a:ea typeface="서울남산체 L" panose="0202060302010102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814905" y="306718"/>
              <a:ext cx="144218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서울남산체 B" panose="02020603020101020101" pitchFamily="18" charset="-127"/>
                  <a:ea typeface="서울남산체 B" panose="02020603020101020101" pitchFamily="18" charset="-127"/>
                </a:rPr>
                <a:t>Comparison of learned features</a:t>
              </a:r>
              <a:endPara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L" panose="02020603020101020101" pitchFamily="18" charset="-127"/>
                <a:ea typeface="서울남산체 L" panose="02020603020101020101" pitchFamily="18" charset="-127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7146172"/>
                  </p:ext>
                </p:extLst>
              </p:nvPr>
            </p:nvGraphicFramePr>
            <p:xfrm>
              <a:off x="5284131" y="812578"/>
              <a:ext cx="3509490" cy="56827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949"/>
                    <a:gridCol w="350949"/>
                    <a:gridCol w="350949"/>
                    <a:gridCol w="350949"/>
                    <a:gridCol w="350949"/>
                    <a:gridCol w="350949"/>
                    <a:gridCol w="350949"/>
                    <a:gridCol w="350949"/>
                    <a:gridCol w="350949"/>
                    <a:gridCol w="350949"/>
                  </a:tblGrid>
                  <a:tr h="516617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8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9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10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1661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1661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1661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1661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1661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1661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1661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1661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1661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1661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7146172"/>
                  </p:ext>
                </p:extLst>
              </p:nvPr>
            </p:nvGraphicFramePr>
            <p:xfrm>
              <a:off x="5284131" y="812578"/>
              <a:ext cx="3509490" cy="56827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949"/>
                    <a:gridCol w="350949"/>
                    <a:gridCol w="350949"/>
                    <a:gridCol w="350949"/>
                    <a:gridCol w="350949"/>
                    <a:gridCol w="350949"/>
                    <a:gridCol w="350949"/>
                    <a:gridCol w="350949"/>
                    <a:gridCol w="350949"/>
                    <a:gridCol w="350949"/>
                  </a:tblGrid>
                  <a:tr h="51661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724" r="-893103" b="-10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103509" r="-808772" b="-10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200000" r="-694828" b="-10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305263" r="-607018" b="-10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398276" r="-496552" b="-10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498276" r="-396552" b="-10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608772" r="-303509" b="-10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696552" r="-198276" b="-10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810526" r="-101754" b="-10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894828" b="-1001176"/>
                          </a:stretch>
                        </a:blipFill>
                      </a:tcPr>
                    </a:tc>
                  </a:tr>
                  <a:tr h="51661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1661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1661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1661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1661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1661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1661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1661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1661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1661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smtClean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  <a:endParaRPr lang="ko-KR" alt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79512" y="2610632"/>
                <a:ext cx="2232470" cy="6528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latin typeface="Cambria Math"/>
                            </a:rPr>
                            <m:t>𝒄</m:t>
                          </m:r>
                        </m:e>
                        <m:sup>
                          <m:r>
                            <a:rPr lang="en-US" altLang="ko-KR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ko-KR" b="0" i="1" smtClean="0">
                          <a:latin typeface="Cambria Math"/>
                        </a:rPr>
                        <m:t>~</m:t>
                      </m:r>
                      <m:r>
                        <a:rPr lang="en-US" altLang="ko-KR" b="0" i="1" smtClean="0">
                          <a:latin typeface="Cambria Math"/>
                        </a:rPr>
                        <m:t>𝑢𝑛𝑖𝑓𝑜𝑟𝑚</m:t>
                      </m:r>
                      <m:r>
                        <a:rPr lang="en-US" altLang="ko-KR" b="0" i="1" smtClean="0">
                          <a:latin typeface="Cambria Math"/>
                        </a:rPr>
                        <m:t>(−1, 1)</m:t>
                      </m:r>
                    </m:oMath>
                  </m:oMathPara>
                </a14:m>
                <a:endParaRPr lang="en-US" altLang="ko-KR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latin typeface="Cambria Math"/>
                            </a:rPr>
                            <m:t>𝒄</m:t>
                          </m:r>
                        </m:e>
                        <m:sup>
                          <m:r>
                            <a:rPr lang="en-US" altLang="ko-KR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ko-KR" b="0" i="1" smtClean="0">
                          <a:latin typeface="Cambria Math"/>
                        </a:rPr>
                        <m:t>={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ko-KR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610632"/>
                <a:ext cx="2232470" cy="652871"/>
              </a:xfrm>
              <a:prstGeom prst="rect">
                <a:avLst/>
              </a:prstGeom>
              <a:blipFill rotWithShape="1">
                <a:blip r:embed="rId5"/>
                <a:stretch>
                  <a:fillRect t="-3738" r="-3270" b="-14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287746" y="3788528"/>
                <a:ext cx="22438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/>
                        </a:rPr>
                        <m:t>𝒛</m:t>
                      </m:r>
                      <m:r>
                        <a:rPr lang="en-US" altLang="ko-KR" b="0" i="1" smtClean="0">
                          <a:latin typeface="Cambria Math"/>
                        </a:rPr>
                        <m:t>~</m:t>
                      </m:r>
                      <m:r>
                        <a:rPr lang="en-US" altLang="ko-KR" b="0" i="1" smtClean="0">
                          <a:latin typeface="Cambria Math"/>
                        </a:rPr>
                        <m:t>𝑢𝑛𝑖𝑓𝑜𝑟𝑚</m:t>
                      </m:r>
                      <m:r>
                        <a:rPr lang="en-US" altLang="ko-KR" b="0" i="1" smtClean="0">
                          <a:latin typeface="Cambria Math"/>
                        </a:rPr>
                        <m:t>(−1, 1)</m:t>
                      </m:r>
                    </m:oMath>
                  </m:oMathPara>
                </a14:m>
                <a:endParaRPr lang="en-US" altLang="ko-KR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/>
                        </a:rPr>
                        <m:t>𝒛</m:t>
                      </m:r>
                      <m:r>
                        <a:rPr lang="en-US" altLang="ko-KR" b="0" i="1" smtClean="0">
                          <a:latin typeface="Cambria Math"/>
                        </a:rPr>
                        <m:t>={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|</m:t>
                      </m:r>
                      <m:r>
                        <a:rPr lang="en-US" altLang="ko-KR" i="1" smtClean="0">
                          <a:latin typeface="Cambria Math"/>
                        </a:rPr>
                        <m:t>𝑖</m:t>
                      </m:r>
                      <m:r>
                        <a:rPr lang="en-US" altLang="ko-KR" b="0" i="1" smtClean="0">
                          <a:latin typeface="Cambria Math"/>
                        </a:rPr>
                        <m:t>=1,…,20}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46" y="3788528"/>
                <a:ext cx="2243884" cy="646331"/>
              </a:xfrm>
              <a:prstGeom prst="rect">
                <a:avLst/>
              </a:prstGeom>
              <a:blipFill rotWithShape="1">
                <a:blip r:embed="rId6"/>
                <a:stretch>
                  <a:fillRect t="-4673" r="-3261" b="-130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228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동찌니폴더\C_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041" y="518944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79512" y="518944"/>
            <a:ext cx="8712968" cy="615041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3661" y="644438"/>
            <a:ext cx="3762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L" panose="02020603020101020101" pitchFamily="18" charset="-127"/>
                <a:ea typeface="서울남산체 L" panose="02020603020101020101" pitchFamily="18" charset="-127"/>
              </a:rPr>
              <a:t>03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Comparison of learned features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5198"/>
              </a:solidFill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</p:txBody>
      </p:sp>
      <p:grpSp>
        <p:nvGrpSpPr>
          <p:cNvPr id="35" name="그룹 24"/>
          <p:cNvGrpSpPr/>
          <p:nvPr/>
        </p:nvGrpSpPr>
        <p:grpSpPr>
          <a:xfrm>
            <a:off x="3743468" y="323448"/>
            <a:ext cx="1781978" cy="215444"/>
            <a:chOff x="3779912" y="306718"/>
            <a:chExt cx="1512168" cy="215444"/>
          </a:xfrm>
        </p:grpSpPr>
        <p:sp>
          <p:nvSpPr>
            <p:cNvPr id="36" name="양쪽 모서리가 둥근 사각형 35"/>
            <p:cNvSpPr/>
            <p:nvPr/>
          </p:nvSpPr>
          <p:spPr>
            <a:xfrm>
              <a:off x="3779912" y="313606"/>
              <a:ext cx="1512168" cy="1862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15198"/>
            </a:solidFill>
            <a:ln>
              <a:solidFill>
                <a:srgbClr val="0151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남산체 L" panose="02020603020101020101" pitchFamily="18" charset="-127"/>
                <a:ea typeface="서울남산체 L" panose="0202060302010102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814905" y="306718"/>
              <a:ext cx="144218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서울남산체 B" panose="02020603020101020101" pitchFamily="18" charset="-127"/>
                  <a:ea typeface="서울남산체 B" panose="02020603020101020101" pitchFamily="18" charset="-127"/>
                </a:rPr>
                <a:t>Comparison of learned features</a:t>
              </a:r>
              <a:endPara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L" panose="02020603020101020101" pitchFamily="18" charset="-127"/>
                <a:ea typeface="서울남산체 L" panose="02020603020101020101" pitchFamily="18" charset="-127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995584" y="2037880"/>
                <a:ext cx="886653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1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84" y="2037880"/>
                <a:ext cx="886653" cy="371961"/>
              </a:xfrm>
              <a:prstGeom prst="rect">
                <a:avLst/>
              </a:prstGeom>
              <a:blipFill rotWithShape="1">
                <a:blip r:embed="rId4"/>
                <a:stretch>
                  <a:fillRect t="-6557" r="-8219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376792" y="2654311"/>
                <a:ext cx="2124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/>
                        </a:rPr>
                        <m:t>𝑧</m:t>
                      </m:r>
                      <m:r>
                        <a:rPr lang="en-US" altLang="ko-KR" b="0" i="1" smtClean="0">
                          <a:latin typeface="Cambria Math"/>
                        </a:rPr>
                        <m:t>~</m:t>
                      </m:r>
                      <m:r>
                        <a:rPr lang="en-US" altLang="ko-KR" b="0" i="1" smtClean="0">
                          <a:latin typeface="Cambria Math"/>
                        </a:rPr>
                        <m:t>𝑢𝑛𝑖𝑓𝑜𝑟𝑚</m:t>
                      </m:r>
                      <m:r>
                        <a:rPr lang="en-US" altLang="ko-KR" b="0" i="1" smtClean="0">
                          <a:latin typeface="Cambria Math"/>
                        </a:rPr>
                        <m:t>(−1, 1)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92" y="2654311"/>
                <a:ext cx="2124235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197" r="-344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5545964" y="575823"/>
                <a:ext cx="461986" cy="373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964" y="575823"/>
                <a:ext cx="461986" cy="373051"/>
              </a:xfrm>
              <a:prstGeom prst="rect">
                <a:avLst/>
              </a:prstGeom>
              <a:blipFill rotWithShape="1">
                <a:blip r:embed="rId6"/>
                <a:stretch>
                  <a:fillRect t="-6452" r="-15789" b="-24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8527022" y="4043991"/>
                <a:ext cx="461986" cy="373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022" y="4043991"/>
                <a:ext cx="461986" cy="373051"/>
              </a:xfrm>
              <a:prstGeom prst="rect">
                <a:avLst/>
              </a:prstGeom>
              <a:blipFill rotWithShape="1">
                <a:blip r:embed="rId7"/>
                <a:stretch>
                  <a:fillRect t="-6452" r="-15789" b="-24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/>
          <p:cNvSpPr/>
          <p:nvPr/>
        </p:nvSpPr>
        <p:spPr>
          <a:xfrm>
            <a:off x="2973936" y="1229213"/>
            <a:ext cx="5553086" cy="537668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5776957" y="936825"/>
            <a:ext cx="0" cy="573253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2758692" y="3921498"/>
            <a:ext cx="6069114" cy="2544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5469659" y="397258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659" y="3972583"/>
                <a:ext cx="365805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8333" r="-23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연결선 22"/>
          <p:cNvCxnSpPr/>
          <p:nvPr/>
        </p:nvCxnSpPr>
        <p:spPr>
          <a:xfrm>
            <a:off x="7204105" y="3812400"/>
            <a:ext cx="0" cy="252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7021202" y="4124983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202" y="4124983"/>
                <a:ext cx="365805" cy="369332"/>
              </a:xfrm>
              <a:prstGeom prst="rect">
                <a:avLst/>
              </a:prstGeom>
              <a:blipFill rotWithShape="1">
                <a:blip r:embed="rId9"/>
                <a:stretch>
                  <a:fillRect t="-8333" r="-21667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/>
          <p:cNvCxnSpPr/>
          <p:nvPr/>
        </p:nvCxnSpPr>
        <p:spPr>
          <a:xfrm>
            <a:off x="4353094" y="3803854"/>
            <a:ext cx="0" cy="252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4083629" y="4124983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629" y="4124983"/>
                <a:ext cx="538930" cy="369332"/>
              </a:xfrm>
              <a:prstGeom prst="rect">
                <a:avLst/>
              </a:prstGeom>
              <a:blipFill rotWithShape="1">
                <a:blip r:embed="rId10"/>
                <a:stretch>
                  <a:fillRect t="-8333" r="-1477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연결선 33"/>
          <p:cNvCxnSpPr/>
          <p:nvPr/>
        </p:nvCxnSpPr>
        <p:spPr>
          <a:xfrm>
            <a:off x="5652561" y="2528311"/>
            <a:ext cx="2525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5256013" y="234364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013" y="2343645"/>
                <a:ext cx="365805" cy="369332"/>
              </a:xfrm>
              <a:prstGeom prst="rect">
                <a:avLst/>
              </a:prstGeom>
              <a:blipFill rotWithShape="1">
                <a:blip r:embed="rId11"/>
                <a:stretch>
                  <a:fillRect t="-8197" r="-2333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연결선 38"/>
          <p:cNvCxnSpPr/>
          <p:nvPr/>
        </p:nvCxnSpPr>
        <p:spPr>
          <a:xfrm>
            <a:off x="5652561" y="5321362"/>
            <a:ext cx="2525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5170553" y="5136696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553" y="5136696"/>
                <a:ext cx="538930" cy="369332"/>
              </a:xfrm>
              <a:prstGeom prst="rect">
                <a:avLst/>
              </a:prstGeom>
              <a:blipFill rotWithShape="1">
                <a:blip r:embed="rId12"/>
                <a:stretch>
                  <a:fillRect t="-8333" r="-14607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63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동찌니폴더\C_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041" y="518944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79512" y="518944"/>
            <a:ext cx="8712968" cy="615041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3661" y="644438"/>
            <a:ext cx="3762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L" panose="02020603020101020101" pitchFamily="18" charset="-127"/>
                <a:ea typeface="서울남산체 L" panose="02020603020101020101" pitchFamily="18" charset="-127"/>
              </a:rPr>
              <a:t>03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Comparison of learned features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5198"/>
              </a:solidFill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</p:txBody>
      </p:sp>
      <p:grpSp>
        <p:nvGrpSpPr>
          <p:cNvPr id="35" name="그룹 24"/>
          <p:cNvGrpSpPr/>
          <p:nvPr/>
        </p:nvGrpSpPr>
        <p:grpSpPr>
          <a:xfrm>
            <a:off x="3743468" y="323448"/>
            <a:ext cx="1781978" cy="215444"/>
            <a:chOff x="3779912" y="306718"/>
            <a:chExt cx="1512168" cy="215444"/>
          </a:xfrm>
        </p:grpSpPr>
        <p:sp>
          <p:nvSpPr>
            <p:cNvPr id="36" name="양쪽 모서리가 둥근 사각형 35"/>
            <p:cNvSpPr/>
            <p:nvPr/>
          </p:nvSpPr>
          <p:spPr>
            <a:xfrm>
              <a:off x="3779912" y="313606"/>
              <a:ext cx="1512168" cy="1862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15198"/>
            </a:solidFill>
            <a:ln>
              <a:solidFill>
                <a:srgbClr val="0151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남산체 L" panose="02020603020101020101" pitchFamily="18" charset="-127"/>
                <a:ea typeface="서울남산체 L" panose="0202060302010102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814905" y="306718"/>
              <a:ext cx="144218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서울남산체 B" panose="02020603020101020101" pitchFamily="18" charset="-127"/>
                  <a:ea typeface="서울남산체 B" panose="02020603020101020101" pitchFamily="18" charset="-127"/>
                </a:rPr>
                <a:t>Comparison of learned features</a:t>
              </a:r>
              <a:endPara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L" panose="02020603020101020101" pitchFamily="18" charset="-127"/>
                <a:ea typeface="서울남산체 L" panose="02020603020101020101" pitchFamily="18" charset="-127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995584" y="2037880"/>
                <a:ext cx="886653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1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84" y="2037880"/>
                <a:ext cx="886653" cy="371961"/>
              </a:xfrm>
              <a:prstGeom prst="rect">
                <a:avLst/>
              </a:prstGeom>
              <a:blipFill rotWithShape="1">
                <a:blip r:embed="rId4"/>
                <a:stretch>
                  <a:fillRect t="-6557" r="-8219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376792" y="2654311"/>
                <a:ext cx="2124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/>
                        </a:rPr>
                        <m:t>𝑧</m:t>
                      </m:r>
                      <m:r>
                        <a:rPr lang="en-US" altLang="ko-KR" b="0" i="1" smtClean="0">
                          <a:latin typeface="Cambria Math"/>
                        </a:rPr>
                        <m:t>~</m:t>
                      </m:r>
                      <m:r>
                        <a:rPr lang="en-US" altLang="ko-KR" b="0" i="1" smtClean="0">
                          <a:latin typeface="Cambria Math"/>
                        </a:rPr>
                        <m:t>𝑢𝑛𝑖𝑓𝑜𝑟𝑚</m:t>
                      </m:r>
                      <m:r>
                        <a:rPr lang="en-US" altLang="ko-KR" b="0" i="1" smtClean="0">
                          <a:latin typeface="Cambria Math"/>
                        </a:rPr>
                        <m:t>(−1, 1)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92" y="2654311"/>
                <a:ext cx="2124235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197" r="-344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210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동찌니폴더\C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041" y="516624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79512" y="518944"/>
            <a:ext cx="8712968" cy="615041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3661" y="644438"/>
            <a:ext cx="3762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L" panose="02020603020101020101" pitchFamily="18" charset="-127"/>
                <a:ea typeface="서울남산체 L" panose="02020603020101020101" pitchFamily="18" charset="-127"/>
              </a:rPr>
              <a:t>03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Comparison of learned features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5198"/>
              </a:solidFill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</p:txBody>
      </p:sp>
      <p:grpSp>
        <p:nvGrpSpPr>
          <p:cNvPr id="35" name="그룹 24"/>
          <p:cNvGrpSpPr/>
          <p:nvPr/>
        </p:nvGrpSpPr>
        <p:grpSpPr>
          <a:xfrm>
            <a:off x="3743468" y="323448"/>
            <a:ext cx="1781978" cy="215444"/>
            <a:chOff x="3779912" y="306718"/>
            <a:chExt cx="1512168" cy="215444"/>
          </a:xfrm>
        </p:grpSpPr>
        <p:sp>
          <p:nvSpPr>
            <p:cNvPr id="36" name="양쪽 모서리가 둥근 사각형 35"/>
            <p:cNvSpPr/>
            <p:nvPr/>
          </p:nvSpPr>
          <p:spPr>
            <a:xfrm>
              <a:off x="3779912" y="313606"/>
              <a:ext cx="1512168" cy="1862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15198"/>
            </a:solidFill>
            <a:ln>
              <a:solidFill>
                <a:srgbClr val="0151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남산체 L" panose="02020603020101020101" pitchFamily="18" charset="-127"/>
                <a:ea typeface="서울남산체 L" panose="0202060302010102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814905" y="306718"/>
              <a:ext cx="144218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서울남산체 B" panose="02020603020101020101" pitchFamily="18" charset="-127"/>
                  <a:ea typeface="서울남산체 B" panose="02020603020101020101" pitchFamily="18" charset="-127"/>
                </a:rPr>
                <a:t>Comparison of learned features</a:t>
              </a:r>
              <a:endPara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L" panose="02020603020101020101" pitchFamily="18" charset="-127"/>
                <a:ea typeface="서울남산체 L" panose="02020603020101020101" pitchFamily="18" charset="-127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995584" y="2037880"/>
                <a:ext cx="886653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1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84" y="2037880"/>
                <a:ext cx="886653" cy="371961"/>
              </a:xfrm>
              <a:prstGeom prst="rect">
                <a:avLst/>
              </a:prstGeom>
              <a:blipFill rotWithShape="1">
                <a:blip r:embed="rId4"/>
                <a:stretch>
                  <a:fillRect t="-6557" r="-8219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376792" y="2654311"/>
                <a:ext cx="2124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/>
                        </a:rPr>
                        <m:t>𝑧</m:t>
                      </m:r>
                      <m:r>
                        <a:rPr lang="en-US" altLang="ko-KR" b="0" i="1" smtClean="0">
                          <a:latin typeface="Cambria Math"/>
                        </a:rPr>
                        <m:t>~</m:t>
                      </m:r>
                      <m:r>
                        <a:rPr lang="en-US" altLang="ko-KR" b="0" i="1" smtClean="0">
                          <a:latin typeface="Cambria Math"/>
                        </a:rPr>
                        <m:t>𝑢𝑛𝑖𝑓𝑜𝑟𝑚</m:t>
                      </m:r>
                      <m:r>
                        <a:rPr lang="en-US" altLang="ko-KR" b="0" i="1" smtClean="0">
                          <a:latin typeface="Cambria Math"/>
                        </a:rPr>
                        <m:t>(−1, 1)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92" y="2654311"/>
                <a:ext cx="2124235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197" r="-344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205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동찌니폴더\C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041" y="516623"/>
            <a:ext cx="6858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79512" y="518944"/>
            <a:ext cx="8712968" cy="615041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3661" y="644438"/>
            <a:ext cx="3762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L" panose="02020603020101020101" pitchFamily="18" charset="-127"/>
                <a:ea typeface="서울남산체 L" panose="02020603020101020101" pitchFamily="18" charset="-127"/>
              </a:rPr>
              <a:t>03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Comparison of learned features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5198"/>
              </a:solidFill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</p:txBody>
      </p:sp>
      <p:grpSp>
        <p:nvGrpSpPr>
          <p:cNvPr id="35" name="그룹 24"/>
          <p:cNvGrpSpPr/>
          <p:nvPr/>
        </p:nvGrpSpPr>
        <p:grpSpPr>
          <a:xfrm>
            <a:off x="3743468" y="323448"/>
            <a:ext cx="1781978" cy="215444"/>
            <a:chOff x="3779912" y="306718"/>
            <a:chExt cx="1512168" cy="215444"/>
          </a:xfrm>
        </p:grpSpPr>
        <p:sp>
          <p:nvSpPr>
            <p:cNvPr id="36" name="양쪽 모서리가 둥근 사각형 35"/>
            <p:cNvSpPr/>
            <p:nvPr/>
          </p:nvSpPr>
          <p:spPr>
            <a:xfrm>
              <a:off x="3779912" y="313606"/>
              <a:ext cx="1512168" cy="1862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15198"/>
            </a:solidFill>
            <a:ln>
              <a:solidFill>
                <a:srgbClr val="0151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남산체 L" panose="02020603020101020101" pitchFamily="18" charset="-127"/>
                <a:ea typeface="서울남산체 L" panose="0202060302010102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814905" y="306718"/>
              <a:ext cx="144218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서울남산체 B" panose="02020603020101020101" pitchFamily="18" charset="-127"/>
                  <a:ea typeface="서울남산체 B" panose="02020603020101020101" pitchFamily="18" charset="-127"/>
                </a:rPr>
                <a:t>Comparison of learned features</a:t>
              </a:r>
              <a:endPara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L" panose="02020603020101020101" pitchFamily="18" charset="-127"/>
                <a:ea typeface="서울남산체 L" panose="02020603020101020101" pitchFamily="18" charset="-127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995584" y="2037880"/>
                <a:ext cx="886653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1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84" y="2037880"/>
                <a:ext cx="886653" cy="371961"/>
              </a:xfrm>
              <a:prstGeom prst="rect">
                <a:avLst/>
              </a:prstGeom>
              <a:blipFill rotWithShape="1">
                <a:blip r:embed="rId4"/>
                <a:stretch>
                  <a:fillRect t="-6557" r="-8219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376792" y="2654311"/>
                <a:ext cx="2124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/>
                        </a:rPr>
                        <m:t>𝑧</m:t>
                      </m:r>
                      <m:r>
                        <a:rPr lang="en-US" altLang="ko-KR" b="0" i="1" smtClean="0">
                          <a:latin typeface="Cambria Math"/>
                        </a:rPr>
                        <m:t>~</m:t>
                      </m:r>
                      <m:r>
                        <a:rPr lang="en-US" altLang="ko-KR" b="0" i="1" smtClean="0">
                          <a:latin typeface="Cambria Math"/>
                        </a:rPr>
                        <m:t>𝑢𝑛𝑖𝑓𝑜𝑟𝑚</m:t>
                      </m:r>
                      <m:r>
                        <a:rPr lang="en-US" altLang="ko-KR" b="0" i="1" smtClean="0">
                          <a:latin typeface="Cambria Math"/>
                        </a:rPr>
                        <m:t>(−1, 1)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92" y="2654311"/>
                <a:ext cx="2124235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197" r="-344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72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istrator\동찌니폴더\C_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09824"/>
            <a:ext cx="6858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79512" y="518944"/>
            <a:ext cx="8712968" cy="615041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3661" y="644438"/>
            <a:ext cx="3762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L" panose="02020603020101020101" pitchFamily="18" charset="-127"/>
                <a:ea typeface="서울남산체 L" panose="02020603020101020101" pitchFamily="18" charset="-127"/>
              </a:rPr>
              <a:t>03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Comparison of learned features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5198"/>
              </a:solidFill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</p:txBody>
      </p:sp>
      <p:grpSp>
        <p:nvGrpSpPr>
          <p:cNvPr id="35" name="그룹 24"/>
          <p:cNvGrpSpPr/>
          <p:nvPr/>
        </p:nvGrpSpPr>
        <p:grpSpPr>
          <a:xfrm>
            <a:off x="3743468" y="323448"/>
            <a:ext cx="1781978" cy="215444"/>
            <a:chOff x="3779912" y="306718"/>
            <a:chExt cx="1512168" cy="215444"/>
          </a:xfrm>
        </p:grpSpPr>
        <p:sp>
          <p:nvSpPr>
            <p:cNvPr id="36" name="양쪽 모서리가 둥근 사각형 35"/>
            <p:cNvSpPr/>
            <p:nvPr/>
          </p:nvSpPr>
          <p:spPr>
            <a:xfrm>
              <a:off x="3779912" y="313606"/>
              <a:ext cx="1512168" cy="1862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15198"/>
            </a:solidFill>
            <a:ln>
              <a:solidFill>
                <a:srgbClr val="0151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남산체 L" panose="02020603020101020101" pitchFamily="18" charset="-127"/>
                <a:ea typeface="서울남산체 L" panose="0202060302010102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814905" y="306718"/>
              <a:ext cx="144218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서울남산체 B" panose="02020603020101020101" pitchFamily="18" charset="-127"/>
                  <a:ea typeface="서울남산체 B" panose="02020603020101020101" pitchFamily="18" charset="-127"/>
                </a:rPr>
                <a:t>Comparison of learned features</a:t>
              </a:r>
              <a:endPara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L" panose="02020603020101020101" pitchFamily="18" charset="-127"/>
                <a:ea typeface="서울남산체 L" panose="02020603020101020101" pitchFamily="18" charset="-127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995584" y="2037880"/>
                <a:ext cx="886653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4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1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84" y="2037880"/>
                <a:ext cx="886653" cy="371961"/>
              </a:xfrm>
              <a:prstGeom prst="rect">
                <a:avLst/>
              </a:prstGeom>
              <a:blipFill rotWithShape="1">
                <a:blip r:embed="rId4"/>
                <a:stretch>
                  <a:fillRect t="-6557" r="-8219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376792" y="2654311"/>
                <a:ext cx="2124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/>
                        </a:rPr>
                        <m:t>𝑧</m:t>
                      </m:r>
                      <m:r>
                        <a:rPr lang="en-US" altLang="ko-KR" b="0" i="1" smtClean="0">
                          <a:latin typeface="Cambria Math"/>
                        </a:rPr>
                        <m:t>~</m:t>
                      </m:r>
                      <m:r>
                        <a:rPr lang="en-US" altLang="ko-KR" b="0" i="1" smtClean="0">
                          <a:latin typeface="Cambria Math"/>
                        </a:rPr>
                        <m:t>𝑢𝑛𝑖𝑓𝑜𝑟𝑚</m:t>
                      </m:r>
                      <m:r>
                        <a:rPr lang="en-US" altLang="ko-KR" b="0" i="1" smtClean="0">
                          <a:latin typeface="Cambria Math"/>
                        </a:rPr>
                        <m:t>(−1, 1)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92" y="2654311"/>
                <a:ext cx="2124235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197" r="-3448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16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79512" y="518944"/>
            <a:ext cx="8712968" cy="615041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3661" y="644438"/>
            <a:ext cx="3762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L" panose="02020603020101020101" pitchFamily="18" charset="-127"/>
                <a:ea typeface="서울남산체 L" panose="02020603020101020101" pitchFamily="18" charset="-127"/>
              </a:rPr>
              <a:t>03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Comparison of learned features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5198"/>
              </a:solidFill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</p:txBody>
      </p:sp>
      <p:grpSp>
        <p:nvGrpSpPr>
          <p:cNvPr id="35" name="그룹 24"/>
          <p:cNvGrpSpPr/>
          <p:nvPr/>
        </p:nvGrpSpPr>
        <p:grpSpPr>
          <a:xfrm>
            <a:off x="3743468" y="323448"/>
            <a:ext cx="1781978" cy="215444"/>
            <a:chOff x="3779912" y="306718"/>
            <a:chExt cx="1512168" cy="215444"/>
          </a:xfrm>
        </p:grpSpPr>
        <p:sp>
          <p:nvSpPr>
            <p:cNvPr id="36" name="양쪽 모서리가 둥근 사각형 35"/>
            <p:cNvSpPr/>
            <p:nvPr/>
          </p:nvSpPr>
          <p:spPr>
            <a:xfrm>
              <a:off x="3779912" y="313606"/>
              <a:ext cx="1512168" cy="1862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15198"/>
            </a:solidFill>
            <a:ln>
              <a:solidFill>
                <a:srgbClr val="0151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남산체 L" panose="02020603020101020101" pitchFamily="18" charset="-127"/>
                <a:ea typeface="서울남산체 L" panose="0202060302010102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814905" y="306718"/>
              <a:ext cx="144218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서울남산체 B" panose="02020603020101020101" pitchFamily="18" charset="-127"/>
                  <a:ea typeface="서울남산체 B" panose="02020603020101020101" pitchFamily="18" charset="-127"/>
                </a:rPr>
                <a:t>Comparison of learned features</a:t>
              </a:r>
              <a:endParaRPr lang="ko-KR" altLang="en-US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L" panose="02020603020101020101" pitchFamily="18" charset="-127"/>
                <a:ea typeface="서울남산체 L" panose="02020603020101020101" pitchFamily="18" charset="-127"/>
              </a:endParaRPr>
            </a:p>
          </p:txBody>
        </p:sp>
      </p:grpSp>
      <p:pic>
        <p:nvPicPr>
          <p:cNvPr id="6146" name="Picture 2" descr="D:\cn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69" y="1830414"/>
            <a:ext cx="4008690" cy="375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infoGAN_embedd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103" y="1778375"/>
            <a:ext cx="4034328" cy="395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2332061" y="5734228"/>
                <a:ext cx="7176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/>
                        </a:rPr>
                        <m:t>𝐶</m:t>
                      </m:r>
                      <m:r>
                        <a:rPr lang="en-US" altLang="ko-KR" b="0" i="1" smtClean="0">
                          <a:latin typeface="Cambria Math"/>
                        </a:rPr>
                        <m:t>𝑁𝑁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061" y="5734228"/>
                <a:ext cx="717697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333" r="-1111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5380886" y="5734228"/>
                <a:ext cx="25927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𝐶</m:t>
                      </m:r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  <m:r>
                        <a:rPr lang="en-US" altLang="ko-KR" b="0" i="1" smtClean="0">
                          <a:latin typeface="Cambria Math"/>
                        </a:rPr>
                        <m:t>𝑛𝑒𝑡𝑤𝑜𝑟𝑘</m:t>
                      </m:r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  <m:r>
                        <a:rPr lang="en-US" altLang="ko-KR" b="0" i="1" smtClean="0">
                          <a:latin typeface="Cambria Math"/>
                        </a:rPr>
                        <m:t>𝑜𝑓</m:t>
                      </m:r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  <m:r>
                        <a:rPr lang="en-US" altLang="ko-KR" b="0" i="1" smtClean="0">
                          <a:latin typeface="Cambria Math"/>
                        </a:rPr>
                        <m:t>𝑖𝑛𝑓𝑜𝐺𝐴𝑁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886" y="5734228"/>
                <a:ext cx="2592761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8333" r="-2588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022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/>
        </p:nvSpPr>
        <p:spPr>
          <a:xfrm>
            <a:off x="-4717032" y="-939104"/>
            <a:ext cx="8712968" cy="8712968"/>
          </a:xfrm>
          <a:prstGeom prst="ellipse">
            <a:avLst/>
          </a:prstGeom>
          <a:solidFill>
            <a:srgbClr val="01519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51520" y="2708920"/>
            <a:ext cx="345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서울남산체 EB" panose="02020603020101020101" pitchFamily="18" charset="-127"/>
                <a:ea typeface="서울남산체 EB" panose="02020603020101020101" pitchFamily="18" charset="-127"/>
              </a:rPr>
              <a:t>Contents</a:t>
            </a:r>
            <a:endParaRPr lang="ko-KR" altLang="en-US" sz="3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서울남산체 EB" panose="02020603020101020101" pitchFamily="18" charset="-127"/>
              <a:ea typeface="서울남산체 EB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3227" y="1722195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01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GANs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5198"/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43227" y="2708761"/>
            <a:ext cx="1571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02 </a:t>
            </a:r>
            <a:r>
              <a:rPr lang="en-US" altLang="ko-KR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infoGAN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5198"/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43227" y="3695327"/>
            <a:ext cx="37627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03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Comparison of learned features</a:t>
            </a:r>
          </a:p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	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- Discriminative models(CNN)</a:t>
            </a:r>
          </a:p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	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- Generative models(</a:t>
            </a:r>
            <a:r>
              <a:rPr lang="en-US" altLang="ko-KR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infoGAN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)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5198"/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13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800724" y="2636168"/>
            <a:ext cx="2376264" cy="144016"/>
          </a:xfrm>
          <a:prstGeom prst="rect">
            <a:avLst/>
          </a:prstGeom>
          <a:solidFill>
            <a:srgbClr val="015198"/>
          </a:solidFill>
          <a:ln>
            <a:solidFill>
              <a:srgbClr val="0151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6016" y="4066942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01</a:t>
            </a:r>
            <a:endParaRPr lang="ko-KR" altLang="en-US" sz="8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5198"/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59850" y="2693467"/>
            <a:ext cx="16337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GANs</a:t>
            </a:r>
            <a:endParaRPr lang="ko-KR" altLang="en-US" sz="4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5198"/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0" y="0"/>
            <a:ext cx="9158436" cy="2708176"/>
            <a:chOff x="0" y="0"/>
            <a:chExt cx="9158436" cy="2708176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4800724" y="2692028"/>
              <a:ext cx="4357712" cy="0"/>
            </a:xfrm>
            <a:prstGeom prst="line">
              <a:avLst/>
            </a:prstGeom>
            <a:ln>
              <a:solidFill>
                <a:srgbClr val="0151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0" y="0"/>
              <a:ext cx="4800724" cy="2708176"/>
            </a:xfrm>
            <a:prstGeom prst="line">
              <a:avLst/>
            </a:prstGeom>
            <a:ln>
              <a:solidFill>
                <a:srgbClr val="0151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344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79512" y="518944"/>
            <a:ext cx="8712968" cy="615041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3661" y="644438"/>
            <a:ext cx="1290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L" panose="02020603020101020101" pitchFamily="18" charset="-127"/>
                <a:ea typeface="서울남산체 L" panose="02020603020101020101" pitchFamily="18" charset="-127"/>
              </a:rPr>
              <a:t>01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GANs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5198"/>
              </a:solidFill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</p:txBody>
      </p:sp>
      <p:grpSp>
        <p:nvGrpSpPr>
          <p:cNvPr id="2" name="그룹 24"/>
          <p:cNvGrpSpPr/>
          <p:nvPr/>
        </p:nvGrpSpPr>
        <p:grpSpPr>
          <a:xfrm>
            <a:off x="179512" y="289851"/>
            <a:ext cx="1781978" cy="253916"/>
            <a:chOff x="3779912" y="279792"/>
            <a:chExt cx="1512168" cy="253916"/>
          </a:xfrm>
        </p:grpSpPr>
        <p:sp>
          <p:nvSpPr>
            <p:cNvPr id="26" name="양쪽 모서리가 둥근 사각형 25"/>
            <p:cNvSpPr/>
            <p:nvPr/>
          </p:nvSpPr>
          <p:spPr>
            <a:xfrm>
              <a:off x="3779912" y="313606"/>
              <a:ext cx="1512168" cy="1862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15198"/>
            </a:solidFill>
            <a:ln>
              <a:solidFill>
                <a:srgbClr val="0151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남산체 L" panose="02020603020101020101" pitchFamily="18" charset="-127"/>
                <a:ea typeface="서울남산체 L" panose="0202060302010102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275539" y="279792"/>
              <a:ext cx="4505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서울남산체 L" panose="02020603020101020101" pitchFamily="18" charset="-127"/>
                  <a:ea typeface="서울남산체 L" panose="02020603020101020101" pitchFamily="18" charset="-127"/>
                </a:rPr>
                <a:t>GANs</a:t>
              </a:r>
              <a:endPara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서울남산체 L" panose="02020603020101020101" pitchFamily="18" charset="-127"/>
                <a:ea typeface="서울남산체 L" panose="02020603020101020101" pitchFamily="18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62446" y="1489166"/>
                <a:ext cx="7775398" cy="397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Generative adversarial networks(GANs)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Generative network models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where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endParaRPr lang="en-US" altLang="ko-KR" b="0" dirty="0" smtClean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ko-KR" dirty="0" smtClean="0"/>
                  <a:t> is the prior such that Gaussian dist., Uniform dist., etc.</a:t>
                </a:r>
              </a:p>
              <a:p>
                <a:pPr lvl="1"/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There is two networks in GANs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One is a ‘discriminator’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A discriminator detects generated samples</a:t>
                </a:r>
                <a:endParaRPr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Other is a ‘generator’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A generator deceives a discriminator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A generator compete with discriminator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Eventually, we want to get a well-deceiving generator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There are some researches on using discriminator for classification works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46" y="1489166"/>
                <a:ext cx="7775398" cy="3970318"/>
              </a:xfrm>
              <a:prstGeom prst="rect">
                <a:avLst/>
              </a:prstGeom>
              <a:blipFill>
                <a:blip r:embed="rId3"/>
                <a:stretch>
                  <a:fillRect l="-470" t="-767" b="-13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45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둥근 직사각형 22"/>
          <p:cNvSpPr/>
          <p:nvPr/>
        </p:nvSpPr>
        <p:spPr>
          <a:xfrm>
            <a:off x="3385540" y="2708366"/>
            <a:ext cx="5421072" cy="2264228"/>
          </a:xfrm>
          <a:prstGeom prst="roundRect">
            <a:avLst>
              <a:gd name="adj" fmla="val 9173"/>
            </a:avLst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79553" y="3679723"/>
            <a:ext cx="4745100" cy="122320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9512" y="518944"/>
            <a:ext cx="8712968" cy="615041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3661" y="644438"/>
            <a:ext cx="205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L" panose="02020603020101020101" pitchFamily="18" charset="-127"/>
                <a:ea typeface="서울남산체 L" panose="02020603020101020101" pitchFamily="18" charset="-127"/>
              </a:rPr>
              <a:t>01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GANs(cont’d)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5198"/>
              </a:solidFill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</p:txBody>
      </p:sp>
      <p:sp>
        <p:nvSpPr>
          <p:cNvPr id="26" name="양쪽 모서리가 둥근 사각형 25"/>
          <p:cNvSpPr/>
          <p:nvPr/>
        </p:nvSpPr>
        <p:spPr>
          <a:xfrm>
            <a:off x="179512" y="323665"/>
            <a:ext cx="1781978" cy="1862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15198"/>
          </a:solidFill>
          <a:ln>
            <a:solidFill>
              <a:srgbClr val="0151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모서리가 둥근 직사각형 7"/>
              <p:cNvSpPr/>
              <p:nvPr/>
            </p:nvSpPr>
            <p:spPr>
              <a:xfrm>
                <a:off x="3464118" y="2811560"/>
                <a:ext cx="1452785" cy="83748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모서리가 둥근 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118" y="2811560"/>
                <a:ext cx="1452785" cy="83748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모서리가 둥근 직사각형 8"/>
              <p:cNvSpPr/>
              <p:nvPr/>
            </p:nvSpPr>
            <p:spPr>
              <a:xfrm>
                <a:off x="5503354" y="3408829"/>
                <a:ext cx="1452785" cy="837486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𝑑𝑖𝑠𝑐𝑟𝑖𝑚𝑖𝑛𝑎𝑡𝑜𝑟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9" name="모서리가 둥근 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354" y="3408829"/>
                <a:ext cx="1452785" cy="837486"/>
              </a:xfrm>
              <a:prstGeom prst="roundRect">
                <a:avLst/>
              </a:prstGeom>
              <a:blipFill>
                <a:blip r:embed="rId4"/>
                <a:stretch>
                  <a:fillRect l="-4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모서리가 둥근 직사각형 9"/>
              <p:cNvSpPr/>
              <p:nvPr/>
            </p:nvSpPr>
            <p:spPr>
              <a:xfrm>
                <a:off x="7434841" y="3408829"/>
                <a:ext cx="1298963" cy="83748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0" name="모서리가 둥근 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841" y="3408829"/>
                <a:ext cx="1298963" cy="83748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오른쪽 화살표 10"/>
          <p:cNvSpPr/>
          <p:nvPr/>
        </p:nvSpPr>
        <p:spPr>
          <a:xfrm>
            <a:off x="7006985" y="3682292"/>
            <a:ext cx="377010" cy="290557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2560549">
            <a:off x="4919282" y="3366289"/>
            <a:ext cx="617231" cy="290557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모서리가 둥근 직사각형 13"/>
              <p:cNvSpPr/>
              <p:nvPr/>
            </p:nvSpPr>
            <p:spPr>
              <a:xfrm>
                <a:off x="1904907" y="3910963"/>
                <a:ext cx="1080509" cy="837486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𝑔𝑒𝑛𝑒𝑟𝑎𝑡𝑜𝑟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4" name="모서리가 둥근 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907" y="3910963"/>
                <a:ext cx="1080509" cy="837486"/>
              </a:xfrm>
              <a:prstGeom prst="roundRect">
                <a:avLst/>
              </a:prstGeom>
              <a:blipFill>
                <a:blip r:embed="rId6"/>
                <a:stretch>
                  <a:fillRect l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모서리가 둥근 직사각형 15"/>
              <p:cNvSpPr/>
              <p:nvPr/>
            </p:nvSpPr>
            <p:spPr>
              <a:xfrm>
                <a:off x="3464118" y="3910965"/>
                <a:ext cx="1452785" cy="83748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6" name="모서리가 둥근 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118" y="3910965"/>
                <a:ext cx="1452785" cy="83748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오른쪽 화살표 16"/>
          <p:cNvSpPr/>
          <p:nvPr/>
        </p:nvSpPr>
        <p:spPr>
          <a:xfrm>
            <a:off x="3036524" y="4184428"/>
            <a:ext cx="376748" cy="290557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8761360">
            <a:off x="4927067" y="3988957"/>
            <a:ext cx="617231" cy="290557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1477051" y="4191652"/>
            <a:ext cx="376748" cy="290557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모서리가 둥근 직사각형 19"/>
              <p:cNvSpPr/>
              <p:nvPr/>
            </p:nvSpPr>
            <p:spPr>
              <a:xfrm>
                <a:off x="342263" y="3910963"/>
                <a:ext cx="1080509" cy="83748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𝑛𝑜𝑖𝑠𝑒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0" name="모서리가 둥근 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63" y="3910963"/>
                <a:ext cx="1080509" cy="83748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모서리가 둥근 직사각형 21"/>
          <p:cNvSpPr/>
          <p:nvPr/>
        </p:nvSpPr>
        <p:spPr>
          <a:xfrm>
            <a:off x="882517" y="3524748"/>
            <a:ext cx="1778542" cy="30995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GENERATOR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630684" y="2825655"/>
            <a:ext cx="1881463" cy="30995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accent5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DISCRIMINATOR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3572" y="289851"/>
            <a:ext cx="5309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서울남산체 L" panose="02020603020101020101" pitchFamily="18" charset="-127"/>
                <a:ea typeface="서울남산체 L" panose="02020603020101020101" pitchFamily="18" charset="-127"/>
              </a:rPr>
              <a:t>GANs</a:t>
            </a:r>
            <a:endParaRPr lang="ko-KR" altLang="en-US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2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79512" y="518944"/>
            <a:ext cx="8712968" cy="615041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3661" y="644438"/>
            <a:ext cx="205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L" panose="02020603020101020101" pitchFamily="18" charset="-127"/>
                <a:ea typeface="서울남산체 L" panose="02020603020101020101" pitchFamily="18" charset="-127"/>
              </a:rPr>
              <a:t>01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GANs(cont’d)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5198"/>
              </a:solidFill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</p:txBody>
      </p:sp>
      <p:sp>
        <p:nvSpPr>
          <p:cNvPr id="26" name="양쪽 모서리가 둥근 사각형 25"/>
          <p:cNvSpPr/>
          <p:nvPr/>
        </p:nvSpPr>
        <p:spPr>
          <a:xfrm>
            <a:off x="179512" y="323665"/>
            <a:ext cx="1781978" cy="1862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15198"/>
          </a:solidFill>
          <a:ln>
            <a:solidFill>
              <a:srgbClr val="0151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2446" y="1489166"/>
            <a:ext cx="2572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Pseudo codes of GANs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76" y="2352053"/>
            <a:ext cx="7637336" cy="389492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631963" y="3451299"/>
            <a:ext cx="2597922" cy="2478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26335" y="4947577"/>
            <a:ext cx="2701895" cy="2478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63572" y="289851"/>
            <a:ext cx="5309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서울남산체 L" panose="02020603020101020101" pitchFamily="18" charset="-127"/>
                <a:ea typeface="서울남산체 L" panose="02020603020101020101" pitchFamily="18" charset="-127"/>
              </a:rPr>
              <a:t>GANs</a:t>
            </a:r>
            <a:endParaRPr lang="ko-KR" altLang="en-US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918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79512" y="518944"/>
            <a:ext cx="8712968" cy="615041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3661" y="644438"/>
            <a:ext cx="205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L" panose="02020603020101020101" pitchFamily="18" charset="-127"/>
                <a:ea typeface="서울남산체 L" panose="02020603020101020101" pitchFamily="18" charset="-127"/>
              </a:rPr>
              <a:t>01 </a:t>
            </a:r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GANs(cont’d)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5198"/>
              </a:solidFill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</p:txBody>
      </p:sp>
      <p:sp>
        <p:nvSpPr>
          <p:cNvPr id="26" name="양쪽 모서리가 둥근 사각형 25"/>
          <p:cNvSpPr/>
          <p:nvPr/>
        </p:nvSpPr>
        <p:spPr>
          <a:xfrm>
            <a:off x="179512" y="323665"/>
            <a:ext cx="1781978" cy="18628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15198"/>
          </a:solidFill>
          <a:ln>
            <a:solidFill>
              <a:srgbClr val="0151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62446" y="1489166"/>
                <a:ext cx="7570534" cy="46422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Workflow of GANs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We can split the objective function into two terms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Objective function for discriminator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𝑜𝑏𝑗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𝑑𝑖𝑠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en-US" altLang="ko-KR" i="1" smtClean="0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d>
                                      <m:dPr>
                                        <m:ctrlPr>
                                          <a:rPr lang="en-US" altLang="ko-KR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ko-KR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</m:oMath>
                </a14:m>
                <a:endParaRPr lang="en-US" altLang="ko-KR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We want to maximize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𝑏𝑗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𝑑𝑖𝑠</m:t>
                        </m:r>
                      </m:sub>
                    </m:sSub>
                  </m:oMath>
                </a14:m>
                <a:r>
                  <a:rPr lang="en-US" altLang="ko-KR" dirty="0" smtClean="0"/>
                  <a:t>(or minimize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𝑜𝑏𝑗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𝑑𝑖𝑠</m:t>
                        </m:r>
                      </m:sub>
                    </m:sSub>
                  </m:oMath>
                </a14:m>
                <a:r>
                  <a:rPr lang="en-US" altLang="ko-KR" dirty="0" smtClean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For efficient convergence, we can apply least square objective function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𝐿𝑆𝑜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𝑏𝑗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𝑑𝑖𝑠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en-US" altLang="ko-KR" i="1" smtClean="0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d>
                                      <m:dPr>
                                        <m:ctrlPr>
                                          <a:rPr lang="en-US" altLang="ko-KR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d>
                                      <m:dPr>
                                        <m:ctrlPr>
                                          <a:rPr lang="en-US" altLang="ko-KR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ko-KR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altLang="ko-KR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We want to </a:t>
                </a:r>
                <a:r>
                  <a:rPr lang="en-US" altLang="ko-KR" dirty="0" smtClean="0"/>
                  <a:t>minimize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LS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𝑜𝑏𝑗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𝑑𝑖𝑠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Objective function for generator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𝑜𝑏𝑗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𝑔𝑒𝑛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en-US" altLang="ko-KR" i="1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d>
                                      <m:dPr>
                                        <m:ctrlPr>
                                          <a:rPr lang="en-US" altLang="ko-KR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ko-KR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</m:oMath>
                </a14:m>
                <a:endParaRPr lang="en-US" altLang="ko-KR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We want to </a:t>
                </a:r>
                <a:r>
                  <a:rPr lang="en-US" altLang="ko-KR" dirty="0" smtClean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𝑜𝑏𝑗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𝑔𝑒𝑛</m:t>
                        </m:r>
                      </m:sub>
                    </m:sSub>
                  </m:oMath>
                </a14:m>
                <a:r>
                  <a:rPr lang="en-US" altLang="ko-KR" dirty="0" smtClean="0"/>
                  <a:t>(or we can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𝑜𝑏𝑗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𝑔𝑒𝑛</m:t>
                        </m:r>
                      </m:sub>
                    </m:sSub>
                  </m:oMath>
                </a14:m>
                <a:r>
                  <a:rPr lang="en-US" altLang="ko-KR" dirty="0" smtClean="0"/>
                  <a:t>)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46" y="1489166"/>
                <a:ext cx="7570534" cy="4642296"/>
              </a:xfrm>
              <a:prstGeom prst="rect">
                <a:avLst/>
              </a:prstGeom>
              <a:blipFill>
                <a:blip r:embed="rId3"/>
                <a:stretch>
                  <a:fillRect l="-483" t="-656" b="-6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63572" y="289851"/>
            <a:ext cx="5309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서울남산체 L" panose="02020603020101020101" pitchFamily="18" charset="-127"/>
                <a:ea typeface="서울남산체 L" panose="02020603020101020101" pitchFamily="18" charset="-127"/>
              </a:rPr>
              <a:t>GANs</a:t>
            </a:r>
            <a:endParaRPr lang="ko-KR" altLang="en-US" sz="105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695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800724" y="2636168"/>
            <a:ext cx="2376264" cy="144016"/>
          </a:xfrm>
          <a:prstGeom prst="rect">
            <a:avLst/>
          </a:prstGeom>
          <a:solidFill>
            <a:srgbClr val="015198"/>
          </a:solidFill>
          <a:ln>
            <a:solidFill>
              <a:srgbClr val="0151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6016" y="4066942"/>
            <a:ext cx="147027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02</a:t>
            </a:r>
            <a:endParaRPr lang="ko-KR" altLang="en-US" sz="8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5198"/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59850" y="2693467"/>
            <a:ext cx="26940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infoGANs</a:t>
            </a:r>
            <a:endParaRPr lang="ko-KR" altLang="en-US" sz="4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5198"/>
              </a:solidFill>
              <a:latin typeface="서울남산체 B" panose="02020603020101020101" pitchFamily="18" charset="-127"/>
              <a:ea typeface="서울남산체 B" panose="0202060302010102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0" y="0"/>
            <a:ext cx="9158436" cy="2708176"/>
            <a:chOff x="0" y="0"/>
            <a:chExt cx="9158436" cy="2708176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4800724" y="2692028"/>
              <a:ext cx="4357712" cy="0"/>
            </a:xfrm>
            <a:prstGeom prst="line">
              <a:avLst/>
            </a:prstGeom>
            <a:ln>
              <a:solidFill>
                <a:srgbClr val="0151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0" y="0"/>
              <a:ext cx="4800724" cy="2708176"/>
            </a:xfrm>
            <a:prstGeom prst="line">
              <a:avLst/>
            </a:prstGeom>
            <a:ln>
              <a:solidFill>
                <a:srgbClr val="0151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355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79512" y="518944"/>
            <a:ext cx="8712968" cy="615041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3661" y="644438"/>
            <a:ext cx="1675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L" panose="02020603020101020101" pitchFamily="18" charset="-127"/>
                <a:ea typeface="서울남산체 L" panose="02020603020101020101" pitchFamily="18" charset="-127"/>
              </a:rPr>
              <a:t>02 </a:t>
            </a:r>
            <a:r>
              <a:rPr lang="en-US" altLang="ko-KR" sz="16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15198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infoGANs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15198"/>
              </a:solidFill>
              <a:latin typeface="서울남산체 L" panose="02020603020101020101" pitchFamily="18" charset="-127"/>
              <a:ea typeface="서울남산체 L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62446" y="1489166"/>
                <a:ext cx="7134069" cy="4801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One of problems of GANs(vanilla GANs) is that we cannot interpret and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control the noise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That means we can generate some random samples only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We want to generate sample from specific class or attributes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Conditional GANs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Previously, we solve that problem by adding conditional layers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But it is an supervised way, so has lots of biases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Mutual information inducing latent codes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It means amount of information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Also, It is the reduction of uncertainty in X when C is observed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Given any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, we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 to have small entropy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Random noise have few information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(Do we know attributes or class when given a generated sample?)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46" y="1489166"/>
                <a:ext cx="7134069" cy="4801314"/>
              </a:xfrm>
              <a:prstGeom prst="rect">
                <a:avLst/>
              </a:prstGeom>
              <a:blipFill>
                <a:blip r:embed="rId3"/>
                <a:stretch>
                  <a:fillRect l="-512" t="-6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24"/>
          <p:cNvGrpSpPr/>
          <p:nvPr/>
        </p:nvGrpSpPr>
        <p:grpSpPr>
          <a:xfrm>
            <a:off x="1961490" y="289851"/>
            <a:ext cx="1781978" cy="253916"/>
            <a:chOff x="3779912" y="279792"/>
            <a:chExt cx="1512168" cy="253916"/>
          </a:xfrm>
        </p:grpSpPr>
        <p:sp>
          <p:nvSpPr>
            <p:cNvPr id="9" name="양쪽 모서리가 둥근 사각형 8"/>
            <p:cNvSpPr/>
            <p:nvPr/>
          </p:nvSpPr>
          <p:spPr>
            <a:xfrm>
              <a:off x="3779912" y="313606"/>
              <a:ext cx="1512168" cy="1862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15198"/>
            </a:solidFill>
            <a:ln>
              <a:solidFill>
                <a:srgbClr val="0151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서울남산체 L" panose="02020603020101020101" pitchFamily="18" charset="-127"/>
                <a:ea typeface="서울남산체 L" panose="020206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66716" y="279792"/>
              <a:ext cx="6681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서울남산체 L" panose="02020603020101020101" pitchFamily="18" charset="-127"/>
                  <a:ea typeface="서울남산체 L" panose="02020603020101020101" pitchFamily="18" charset="-127"/>
                </a:rPr>
                <a:t>infoGANs</a:t>
              </a:r>
              <a:endParaRPr lang="ko-KR" altLang="en-US" sz="105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서울남산체 L" panose="02020603020101020101" pitchFamily="18" charset="-127"/>
                <a:ea typeface="서울남산체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90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2283</TotalTime>
  <Words>788</Words>
  <Application>Microsoft Office PowerPoint</Application>
  <PresentationFormat>화면 슬라이드 쇼(4:3)</PresentationFormat>
  <Paragraphs>254</Paragraphs>
  <Slides>19</Slides>
  <Notes>14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Registered User</cp:lastModifiedBy>
  <cp:revision>38</cp:revision>
  <dcterms:created xsi:type="dcterms:W3CDTF">2018-07-26T06:45:34Z</dcterms:created>
  <dcterms:modified xsi:type="dcterms:W3CDTF">2018-08-06T04:28:08Z</dcterms:modified>
</cp:coreProperties>
</file>